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62"/>
  </p:handoutMasterIdLst>
  <p:sldIdLst>
    <p:sldId id="256" r:id="rId2"/>
    <p:sldId id="257" r:id="rId3"/>
    <p:sldId id="259" r:id="rId4"/>
    <p:sldId id="258" r:id="rId5"/>
    <p:sldId id="260" r:id="rId6"/>
    <p:sldId id="315" r:id="rId7"/>
    <p:sldId id="267" r:id="rId8"/>
    <p:sldId id="269" r:id="rId9"/>
    <p:sldId id="312" r:id="rId10"/>
    <p:sldId id="320" r:id="rId11"/>
    <p:sldId id="278" r:id="rId12"/>
    <p:sldId id="279" r:id="rId13"/>
    <p:sldId id="308" r:id="rId14"/>
    <p:sldId id="303" r:id="rId15"/>
    <p:sldId id="304" r:id="rId16"/>
    <p:sldId id="305" r:id="rId17"/>
    <p:sldId id="306" r:id="rId18"/>
    <p:sldId id="340" r:id="rId19"/>
    <p:sldId id="318" r:id="rId20"/>
    <p:sldId id="309" r:id="rId21"/>
    <p:sldId id="273" r:id="rId22"/>
    <p:sldId id="319" r:id="rId23"/>
    <p:sldId id="294" r:id="rId24"/>
    <p:sldId id="272" r:id="rId25"/>
    <p:sldId id="311" r:id="rId26"/>
    <p:sldId id="275" r:id="rId27"/>
    <p:sldId id="321" r:id="rId28"/>
    <p:sldId id="322" r:id="rId29"/>
    <p:sldId id="298" r:id="rId30"/>
    <p:sldId id="277" r:id="rId31"/>
    <p:sldId id="323" r:id="rId32"/>
    <p:sldId id="325" r:id="rId33"/>
    <p:sldId id="313" r:id="rId34"/>
    <p:sldId id="314" r:id="rId35"/>
    <p:sldId id="324" r:id="rId36"/>
    <p:sldId id="326" r:id="rId37"/>
    <p:sldId id="327" r:id="rId38"/>
    <p:sldId id="328" r:id="rId39"/>
    <p:sldId id="329" r:id="rId40"/>
    <p:sldId id="330" r:id="rId41"/>
    <p:sldId id="302" r:id="rId42"/>
    <p:sldId id="331" r:id="rId43"/>
    <p:sldId id="332" r:id="rId44"/>
    <p:sldId id="335" r:id="rId45"/>
    <p:sldId id="336" r:id="rId46"/>
    <p:sldId id="337" r:id="rId47"/>
    <p:sldId id="333" r:id="rId48"/>
    <p:sldId id="338" r:id="rId49"/>
    <p:sldId id="339" r:id="rId50"/>
    <p:sldId id="334" r:id="rId51"/>
    <p:sldId id="291" r:id="rId52"/>
    <p:sldId id="292" r:id="rId53"/>
    <p:sldId id="293" r:id="rId54"/>
    <p:sldId id="299" r:id="rId55"/>
    <p:sldId id="300" r:id="rId56"/>
    <p:sldId id="301" r:id="rId57"/>
    <p:sldId id="289" r:id="rId58"/>
    <p:sldId id="290" r:id="rId59"/>
    <p:sldId id="316" r:id="rId60"/>
    <p:sldId id="317" r:id="rId61"/>
  </p:sldIdLst>
  <p:sldSz cx="12192000" cy="6858000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90" y="26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5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CC024-2672-404A-A79A-2BEB52B95B1E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89EF0-D915-493F-812B-FAFD757143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2756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05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518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185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1425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815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2523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215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6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615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54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1644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6E4E4-294E-4674-8C96-9900DB209D68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5B933-1889-4AA6-AA16-52E05181B3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77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rochetcoralreef.org/contributors/daina_taimina.php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://lugezi.com/imgs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ettinel.perso.math.cnrs.fr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Random_walk" TargetMode="Externa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u.diva-portal.org/smash/get/diva2:653276/FULLTEXT01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ell_biology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ed_graph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gtrader.com/3d-models/military/other/low-poly-arrow-quiver-and-bow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science.sciencemag.org/content/360/6386/eaaq1392#media-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E_neutron/biological-membranes-transport-related-questions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pectrin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olygon_mesh" TargetMode="External"/><Relationship Id="rId5" Type="http://schemas.openxmlformats.org/officeDocument/2006/relationships/hyperlink" Target="https://en.wikipedia.org/wiki/Computer_graphics" TargetMode="External"/><Relationship Id="rId4" Type="http://schemas.openxmlformats.org/officeDocument/2006/relationships/hyperlink" Target="https://en.wikipedia.org/wiki/Polygon_(computer_graphics)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kdlqW1hml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oost.org/doc/libs/1_49_0/libs/graph/doc/planar_graph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lanar_graph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Mutations of triangular mesh for 3d shape analysis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/>
              <a:t>KYOTO UNIVERSITY INFORMATICS </a:t>
            </a:r>
            <a:r>
              <a:rPr lang="en-US" altLang="ja-JP" dirty="0" smtClean="0"/>
              <a:t>SEMINAR</a:t>
            </a:r>
          </a:p>
          <a:p>
            <a:r>
              <a:rPr kumimoji="1" lang="en-US" altLang="ja-JP" dirty="0" smtClean="0"/>
              <a:t>2019/10/17</a:t>
            </a:r>
          </a:p>
          <a:p>
            <a:r>
              <a:rPr lang="en-US" altLang="ja-JP" dirty="0" smtClean="0"/>
              <a:t>Ryo Yamada</a:t>
            </a:r>
          </a:p>
          <a:p>
            <a:r>
              <a:rPr lang="en-US" altLang="ja-JP" dirty="0" smtClean="0"/>
              <a:t>Statistical Genetics, Kyoto Univ.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1864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40" y="314961"/>
            <a:ext cx="8214359" cy="6543039"/>
          </a:xfrm>
        </p:spPr>
      </p:pic>
    </p:spTree>
    <p:extLst>
      <p:ext uri="{BB962C8B-B14F-4D97-AF65-F5344CB8AC3E}">
        <p14:creationId xmlns:p14="http://schemas.microsoft.com/office/powerpoint/2010/main" val="74420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Curvature and Polygon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320" y="0"/>
            <a:ext cx="3367680" cy="2525760"/>
          </a:xfrm>
        </p:spPr>
      </p:pic>
      <p:sp>
        <p:nvSpPr>
          <p:cNvPr id="16" name="コンテンツ プレースホルダー 2"/>
          <p:cNvSpPr txBox="1">
            <a:spLocks/>
          </p:cNvSpPr>
          <p:nvPr/>
        </p:nvSpPr>
        <p:spPr>
          <a:xfrm>
            <a:off x="976772" y="1690688"/>
            <a:ext cx="48989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6 equilateral triangles make a flat plane.</a:t>
            </a:r>
          </a:p>
          <a:p>
            <a:r>
              <a:rPr lang="en-US" altLang="ja-JP" dirty="0" smtClean="0"/>
              <a:t>&lt; 6 equilateral triangles make concave/convex part.</a:t>
            </a:r>
          </a:p>
          <a:p>
            <a:r>
              <a:rPr lang="en-US" altLang="ja-JP" dirty="0" smtClean="0"/>
              <a:t>&gt; 6 equilateral triangles make redundancy of area … hyperbolic.</a:t>
            </a:r>
          </a:p>
          <a:p>
            <a:endParaRPr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18" y="2194560"/>
            <a:ext cx="5701582" cy="45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91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9400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Curved surface &amp; </a:t>
            </a:r>
            <a:r>
              <a:rPr kumimoji="1" lang="en-US" altLang="ja-JP" dirty="0" err="1" smtClean="0"/>
              <a:t>Croche</a:t>
            </a:r>
            <a:r>
              <a:rPr kumimoji="1" lang="en-US" altLang="ja-JP" dirty="0" smtClean="0"/>
              <a:t> Knitting</a:t>
            </a:r>
            <a:br>
              <a:rPr kumimoji="1" lang="en-US" altLang="ja-JP" dirty="0" smtClean="0"/>
            </a:br>
            <a:r>
              <a:rPr lang="en-US" altLang="ja-JP" sz="3200" dirty="0" smtClean="0"/>
              <a:t>Digital/discrete representation of curved surface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42" name="Picture 2" descr="ãhyperbolic geometry crochet mathãã®ç»åæ¤ç´¢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1" y="1825625"/>
            <a:ext cx="4047714" cy="459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é¢é£ç»å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508" y="1825625"/>
            <a:ext cx="3673065" cy="275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ãhyperbolic geometry crochet mathãã®ç»åæ¤ç´¢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573" y="1825625"/>
            <a:ext cx="4117492" cy="245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ãhyperbolic geometry crochet mathãã®ç»åæ¤ç´¢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535" y="4561424"/>
            <a:ext cx="3447018" cy="229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ãããé è¨å· vãã®ç»åæ¤ç´¢çµ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186" y="4400549"/>
            <a:ext cx="304800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9432911" y="1811020"/>
            <a:ext cx="2759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>
                <a:hlinkClick r:id="rId7"/>
              </a:rPr>
              <a:t>http://lugezi.com/imgs/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344986" y="39340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hlinkClick r:id="rId8"/>
              </a:rPr>
              <a:t>https://crochetcoralreef.org/contributors/daina_taimina.php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5403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Stochastic representation of S2-isomorphic shapes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All shapes ~ Variation in triangulation…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983230"/>
            <a:ext cx="3971925" cy="35433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52" y="2916555"/>
            <a:ext cx="4067175" cy="360997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1120" y="1266190"/>
            <a:ext cx="2895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94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934200" cy="1798955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Brownian map</a:t>
            </a:r>
            <a:br>
              <a:rPr kumimoji="1" lang="en-US" altLang="ja-JP" dirty="0" smtClean="0"/>
            </a:br>
            <a:r>
              <a:rPr lang="en-US" altLang="ja-JP" dirty="0"/>
              <a:t> </a:t>
            </a:r>
            <a:r>
              <a:rPr lang="en-US" altLang="ja-JP" dirty="0" smtClean="0"/>
              <a:t>~ Closed surface version of random walk</a:t>
            </a:r>
            <a:endParaRPr kumimoji="1" lang="ja-JP" altLang="en-US" dirty="0"/>
          </a:p>
        </p:txBody>
      </p:sp>
      <p:pic>
        <p:nvPicPr>
          <p:cNvPr id="4098" name="Picture 2" descr="ãBrownian mapãã®ç»åæ¤ç´¢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76" y="2164080"/>
            <a:ext cx="6317602" cy="389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542208" y="6311900"/>
            <a:ext cx="3821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http://bettinel.perso.math.cnrs.fr/</a:t>
            </a:r>
            <a:endParaRPr lang="ja-JP" altLang="en-US" dirty="0"/>
          </a:p>
        </p:txBody>
      </p:sp>
      <p:pic>
        <p:nvPicPr>
          <p:cNvPr id="4100" name="Picture 4" descr="http://upload.wikimedia.org/wikipedia/commons/thumb/3/39/Random_walk_in2D_closeup.png/350px-Random_walk_in2D_closeu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326" y="0"/>
            <a:ext cx="3333750" cy="39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7305726" y="4110353"/>
            <a:ext cx="4886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5"/>
              </a:rPr>
              <a:t>https://en.wikipedia.org/wiki/Random_walk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2541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Cori–</a:t>
            </a:r>
            <a:r>
              <a:rPr lang="en-US" altLang="ja-JP" dirty="0" err="1" smtClean="0"/>
              <a:t>Vauquelin</a:t>
            </a:r>
            <a:r>
              <a:rPr lang="en-US" altLang="ja-JP" dirty="0" smtClean="0"/>
              <a:t>– Schaeffer bijection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Triangular/Quadrangular mesh has tree bijective counterpart</a:t>
            </a:r>
          </a:p>
          <a:p>
            <a:r>
              <a:rPr lang="en-US" altLang="ja-JP" dirty="0" smtClean="0"/>
              <a:t>A random tree with random assignment of integers on branches corresponds to a random X-angular mesh.</a:t>
            </a:r>
            <a:endParaRPr kumimoji="1" lang="ja-JP" altLang="en-US" dirty="0"/>
          </a:p>
        </p:txBody>
      </p:sp>
      <p:pic>
        <p:nvPicPr>
          <p:cNvPr id="5122" name="Picture 2" descr="https://encrypted-tbn0.gstatic.com/images?q=tbn:ANd9GcSh91l63F-jOhr80HQFoJ7ajgPbg8V0NziFOg6d7Dhj62d3hq3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69882"/>
            <a:ext cx="3917459" cy="31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981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9795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Brownian excursion </a:t>
            </a:r>
            <a:r>
              <a:rPr kumimoji="1" lang="ja-JP" altLang="en-US" dirty="0" smtClean="0"/>
              <a:t>遠足  </a:t>
            </a:r>
            <a:r>
              <a:rPr kumimoji="1" lang="en-US" altLang="ja-JP" dirty="0" smtClean="0"/>
              <a:t>= A tree</a:t>
            </a:r>
            <a:br>
              <a:rPr kumimoji="1" lang="en-US" altLang="ja-JP" dirty="0" smtClean="0"/>
            </a:br>
            <a:r>
              <a:rPr lang="en-US" altLang="ja-JP" sz="3100" dirty="0" smtClean="0"/>
              <a:t>Going out and Coming back</a:t>
            </a:r>
            <a:endParaRPr kumimoji="1" lang="ja-JP" altLang="en-US" sz="31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ãBrownian excursion treeãã®ç»åæ¤ç´¢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307" y="1695668"/>
            <a:ext cx="9310053" cy="46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749040" y="6252211"/>
            <a:ext cx="8214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hlinkClick r:id="rId3"/>
              </a:rPr>
              <a:t>https://uu.diva-portal.org/smash/get/diva2:653276/FULLTEXT01.pdf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8330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Brownian motion on tree</a:t>
            </a:r>
            <a:r>
              <a:rPr lang="ja-JP" altLang="en-US" dirty="0" smtClean="0"/>
              <a:t> </a:t>
            </a:r>
            <a:r>
              <a:rPr lang="en-US" altLang="ja-JP" dirty="0" smtClean="0"/>
              <a:t>segments assigns continuous random values on vertices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2941320" cy="4351338"/>
          </a:xfrm>
        </p:spPr>
        <p:txBody>
          <a:bodyPr/>
          <a:lstStyle/>
          <a:p>
            <a:r>
              <a:rPr lang="en-US" altLang="ja-JP" dirty="0" smtClean="0"/>
              <a:t>A rule to bridge two nodes based on their location and </a:t>
            </a:r>
            <a:r>
              <a:rPr lang="en-US" altLang="ja-JP" dirty="0" err="1" smtClean="0"/>
              <a:t>valus</a:t>
            </a:r>
            <a:r>
              <a:rPr lang="en-US" altLang="ja-JP" dirty="0" smtClean="0"/>
              <a:t> re-construct a triangular mesh.</a:t>
            </a:r>
            <a:endParaRPr kumimoji="1" lang="ja-JP" altLang="en-US" dirty="0"/>
          </a:p>
        </p:txBody>
      </p:sp>
      <p:pic>
        <p:nvPicPr>
          <p:cNvPr id="2050" name="Picture 2" descr="ãCoriâVauquelinâ Schaeffer bijectionãã®ç»åæ¤ç´¢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1825625"/>
            <a:ext cx="85725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398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" y="0"/>
            <a:ext cx="8869679" cy="7065026"/>
          </a:xfrm>
        </p:spPr>
      </p:pic>
    </p:spTree>
    <p:extLst>
      <p:ext uri="{BB962C8B-B14F-4D97-AF65-F5344CB8AC3E}">
        <p14:creationId xmlns:p14="http://schemas.microsoft.com/office/powerpoint/2010/main" val="2779453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Different way to generate random triangular mesh stochastically??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8081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Cell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 descr="https://upload.wikimedia.org/wikipedia/commons/1/10/Illu_cell_struc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259" y="570175"/>
            <a:ext cx="9615948" cy="53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020233" y="6349616"/>
            <a:ext cx="4681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https://en.wikipedia.org/wiki/Cell_biology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95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ãQuiverãã®ç»åæ¤ç´¢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94" y="0"/>
            <a:ext cx="3141406" cy="31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Quiver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8600768" cy="4855394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A</a:t>
            </a:r>
            <a:r>
              <a:rPr lang="en-US" altLang="ja-JP" dirty="0"/>
              <a:t> </a:t>
            </a:r>
            <a:r>
              <a:rPr lang="en-US" altLang="ja-JP" b="1" dirty="0"/>
              <a:t>quiver</a:t>
            </a:r>
            <a:r>
              <a:rPr lang="en-US" altLang="ja-JP" dirty="0"/>
              <a:t> is a </a:t>
            </a:r>
            <a:r>
              <a:rPr lang="en-US" altLang="ja-JP" dirty="0">
                <a:hlinkClick r:id="rId3" tooltip="Directed graph"/>
              </a:rPr>
              <a:t>directed </a:t>
            </a:r>
            <a:r>
              <a:rPr lang="en-US" altLang="ja-JP" dirty="0" smtClean="0">
                <a:hlinkClick r:id="rId3" tooltip="Directed graph"/>
              </a:rPr>
              <a:t>graph</a:t>
            </a:r>
            <a:r>
              <a:rPr lang="en-US" altLang="ja-JP" dirty="0" smtClean="0"/>
              <a:t>, used in representation theory.</a:t>
            </a:r>
          </a:p>
          <a:p>
            <a:r>
              <a:rPr lang="en-US" altLang="ja-JP" dirty="0" smtClean="0"/>
              <a:t>A quiver transforms to another quiver; mutation of quiver.</a:t>
            </a:r>
          </a:p>
          <a:p>
            <a:r>
              <a:rPr kumimoji="1" lang="en-US" altLang="ja-JP" dirty="0" smtClean="0"/>
              <a:t>The mutations of quivers are accompanied by algebra called “cluster algebra”.</a:t>
            </a:r>
          </a:p>
          <a:p>
            <a:r>
              <a:rPr lang="en-US" altLang="ja-JP" dirty="0" smtClean="0"/>
              <a:t>This feature of quivers supports mathematically sound generation of variation of quivers.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9438968" y="3276343"/>
            <a:ext cx="29260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4"/>
              </a:rPr>
              <a:t>https://www.cgtrader.com/3d-models/military/other/low-poly-arrow-quiver-and-bow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85194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Cluster algebra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ja-JP" dirty="0" smtClean="0"/>
              <a:t>Quiver has cluster algebra.</a:t>
            </a:r>
          </a:p>
          <a:p>
            <a:r>
              <a:rPr kumimoji="1" lang="en-US" altLang="ja-JP" dirty="0" smtClean="0"/>
              <a:t>Each </a:t>
            </a:r>
            <a:r>
              <a:rPr lang="en-US" altLang="ja-JP" dirty="0" smtClean="0"/>
              <a:t>vertex of quiver corresponds to one of the elements </a:t>
            </a:r>
            <a:r>
              <a:rPr kumimoji="1" lang="en-US" altLang="ja-JP" dirty="0" smtClean="0"/>
              <a:t>of the algebra.</a:t>
            </a:r>
          </a:p>
          <a:p>
            <a:r>
              <a:rPr kumimoji="1" lang="en-US" altLang="ja-JP" dirty="0" smtClean="0"/>
              <a:t>Mutations of quiver changes a set of elements to another set of elements.</a:t>
            </a:r>
          </a:p>
          <a:p>
            <a:r>
              <a:rPr lang="en-US" altLang="ja-JP" dirty="0" smtClean="0"/>
              <a:t>The whole elements and their quiver-mutational changes define an algebraic structure</a:t>
            </a:r>
            <a:r>
              <a:rPr lang="en-US" altLang="ja-JP" dirty="0"/>
              <a:t> </a:t>
            </a:r>
            <a:r>
              <a:rPr lang="en-US" altLang="ja-JP" dirty="0" smtClean="0"/>
              <a:t>of them.</a:t>
            </a:r>
          </a:p>
          <a:p>
            <a:r>
              <a:rPr lang="en-US" altLang="ja-JP" dirty="0"/>
              <a:t>The elements are rational polynomials.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Cluster algebra has been applied to: Various algebraic studies, geometry, knot theory, mathematical physics …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6713743"/>
            <a:ext cx="70675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71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Application of mutation of quiver to triangular mesh ??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If triangular meshes have their quiver expression, stochastic changes of triangular meshes can be expressed as mutations of quivers.</a:t>
            </a:r>
            <a:endParaRPr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1830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80" y="799306"/>
            <a:ext cx="7154766" cy="569903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Quiver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4898923" cy="4351338"/>
          </a:xfrm>
        </p:spPr>
        <p:txBody>
          <a:bodyPr/>
          <a:lstStyle/>
          <a:p>
            <a:r>
              <a:rPr kumimoji="1" lang="en-US" altLang="ja-JP" dirty="0" smtClean="0"/>
              <a:t>A directed graph</a:t>
            </a:r>
          </a:p>
          <a:p>
            <a:r>
              <a:rPr lang="en-US" altLang="ja-JP" dirty="0" smtClean="0"/>
              <a:t>No loop</a:t>
            </a:r>
          </a:p>
          <a:p>
            <a:r>
              <a:rPr kumimoji="1" lang="en-US" altLang="ja-JP" dirty="0" smtClean="0"/>
              <a:t>Multiple edges are allowed</a:t>
            </a:r>
          </a:p>
          <a:p>
            <a:r>
              <a:rPr lang="en-US" altLang="ja-JP" dirty="0" smtClean="0"/>
              <a:t>Edges in opposite directions should be cancelled.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2161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Quiver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Matrix representation</a:t>
            </a:r>
          </a:p>
          <a:p>
            <a:r>
              <a:rPr lang="en-US" altLang="ja-JP" dirty="0" smtClean="0"/>
              <a:t>Skew-symmetric matrix (A^T = -A)</a:t>
            </a:r>
            <a:endParaRPr kumimoji="1" lang="ja-JP" altLang="en-US" dirty="0"/>
          </a:p>
        </p:txBody>
      </p:sp>
      <p:pic>
        <p:nvPicPr>
          <p:cNvPr id="11268" name="Picture 4" descr="é¢é£ç»å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26" y="2839495"/>
            <a:ext cx="7155058" cy="381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743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181" y="1144588"/>
            <a:ext cx="6317819" cy="503237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Mutations of Quivers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609354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 smtClean="0"/>
              <a:t>Select one of Vs,</a:t>
            </a:r>
            <a:r>
              <a:rPr lang="ja-JP" altLang="en-US" dirty="0"/>
              <a:t> </a:t>
            </a:r>
            <a:r>
              <a:rPr lang="en-US" altLang="ja-JP" dirty="0" smtClean="0"/>
              <a:t>A.</a:t>
            </a:r>
          </a:p>
          <a:p>
            <a:r>
              <a:rPr lang="en-US" altLang="ja-JP" dirty="0" smtClean="0"/>
              <a:t>Reverse direction of edges connecting to A.</a:t>
            </a:r>
          </a:p>
          <a:p>
            <a:r>
              <a:rPr lang="en-US" altLang="ja-JP" dirty="0" smtClean="0"/>
              <a:t>If B and C are adjacent to A, count the number, N, of the ways to go from B to C  (or C to B) via A. Add N edges between B and C.</a:t>
            </a:r>
          </a:p>
          <a:p>
            <a:r>
              <a:rPr lang="en-US" altLang="ja-JP" dirty="0" smtClean="0"/>
              <a:t>Cancel the edges in opposite directions.</a:t>
            </a:r>
          </a:p>
          <a:p>
            <a:r>
              <a:rPr lang="en-US" altLang="ja-JP" dirty="0" smtClean="0"/>
              <a:t>The number of </a:t>
            </a:r>
            <a:r>
              <a:rPr lang="en-US" altLang="ja-JP" dirty="0" err="1" smtClean="0"/>
              <a:t>veritices</a:t>
            </a:r>
            <a:r>
              <a:rPr lang="en-US" altLang="ja-JP" dirty="0" smtClean="0"/>
              <a:t> is the number of mutations of a quiver.</a:t>
            </a:r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170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75760" cy="2515235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Quiver representation of triangular mesh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869" y="365124"/>
            <a:ext cx="7424334" cy="5913755"/>
          </a:xfr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6858000"/>
            <a:ext cx="70866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23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29" y="315277"/>
            <a:ext cx="8213962" cy="6542723"/>
          </a:xfr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75760" cy="2515235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Quiver representation of triangular mesh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0252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26720" y="701041"/>
            <a:ext cx="2621280" cy="2978626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Mutation of quiver of triangular mesh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415" y="-141634"/>
            <a:ext cx="8787585" cy="6999634"/>
          </a:xfrm>
        </p:spPr>
      </p:pic>
    </p:spTree>
    <p:extLst>
      <p:ext uri="{BB962C8B-B14F-4D97-AF65-F5344CB8AC3E}">
        <p14:creationId xmlns:p14="http://schemas.microsoft.com/office/powerpoint/2010/main" val="1268996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51325"/>
            <a:ext cx="8826212" cy="7030403"/>
          </a:xfr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75" y="6918008"/>
            <a:ext cx="7096125" cy="1041082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94153" y="41959"/>
            <a:ext cx="3650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Triangular mesh</a:t>
            </a:r>
            <a:endParaRPr kumimoji="1" lang="ja-JP" altLang="en-US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49737" y="3981182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Dual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92160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3D movie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2849880" cy="4351338"/>
          </a:xfrm>
        </p:spPr>
        <p:txBody>
          <a:bodyPr/>
          <a:lstStyle/>
          <a:p>
            <a:r>
              <a:rPr lang="en-US" altLang="ja-JP" sz="1800" dirty="0">
                <a:hlinkClick r:id="rId2"/>
              </a:rPr>
              <a:t>https://</a:t>
            </a:r>
            <a:r>
              <a:rPr lang="en-US" altLang="ja-JP" sz="1800" dirty="0" smtClean="0">
                <a:hlinkClick r:id="rId2"/>
              </a:rPr>
              <a:t>science.sciencemag.org/content/360/6386/eaaq1392#media-9</a:t>
            </a:r>
            <a:r>
              <a:rPr lang="ja-JP" altLang="en-US" sz="1800" dirty="0" smtClean="0"/>
              <a:t>　</a:t>
            </a:r>
            <a:endParaRPr lang="en-US" altLang="ja-JP" sz="1800" dirty="0" smtClean="0"/>
          </a:p>
          <a:p>
            <a:r>
              <a:rPr kumimoji="1" lang="en-US" altLang="ja-JP" dirty="0" smtClean="0"/>
              <a:t>Movie 9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291772" y="5509672"/>
            <a:ext cx="39427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i="1" dirty="0">
                <a:solidFill>
                  <a:srgbClr val="666666"/>
                </a:solidFill>
                <a:latin typeface="Roboto"/>
              </a:rPr>
              <a:t>Science </a:t>
            </a:r>
            <a:r>
              <a:rPr lang="en-US" altLang="ja-JP" dirty="0">
                <a:solidFill>
                  <a:srgbClr val="666666"/>
                </a:solidFill>
                <a:latin typeface="Roboto"/>
              </a:rPr>
              <a:t> 20 Apr 2018: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>
                <a:solidFill>
                  <a:srgbClr val="666666"/>
                </a:solidFill>
                <a:latin typeface="Roboto"/>
              </a:rPr>
              <a:t>Vol. 360, Issue 6386, eaaq1392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>
                <a:solidFill>
                  <a:srgbClr val="666666"/>
                </a:solidFill>
                <a:latin typeface="Roboto"/>
              </a:rPr>
              <a:t>DOI: 10.1126/science.aaq1392</a:t>
            </a:r>
            <a:endParaRPr lang="ja-JP" altLang="en-US" dirty="0"/>
          </a:p>
        </p:txBody>
      </p:sp>
      <p:pic>
        <p:nvPicPr>
          <p:cNvPr id="1026" name="Picture 2" descr="https://science.sciencemag.org/content/sci/360/6386/eaaq1392/F1.large.jpg?width=800&amp;height=600&amp;carouse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253" y="181158"/>
            <a:ext cx="7927975" cy="667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19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Enumeration of triangular meshes ??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Some quiver-mutations generate non-polyhedrons.</a:t>
            </a:r>
          </a:p>
          <a:p>
            <a:r>
              <a:rPr lang="en-US" altLang="ja-JP" dirty="0" smtClean="0"/>
              <a:t>Quiver mutations are expressed in the language of cluster algebra.</a:t>
            </a:r>
          </a:p>
          <a:p>
            <a:r>
              <a:rPr kumimoji="1" lang="en-US" altLang="ja-JP" dirty="0" smtClean="0"/>
              <a:t>Under some restrictions, e.g., fixed number of nodes of quiver, the number of quiver variations are finite.</a:t>
            </a:r>
          </a:p>
          <a:p>
            <a:r>
              <a:rPr lang="en-US" altLang="ja-JP" dirty="0" smtClean="0"/>
              <a:t>Enumerative ??</a:t>
            </a:r>
          </a:p>
          <a:p>
            <a:r>
              <a:rPr kumimoji="1" lang="en-US" altLang="ja-JP" dirty="0" smtClean="0"/>
              <a:t>Probability mass function can be assigned on the set of quivers ??</a:t>
            </a:r>
          </a:p>
        </p:txBody>
      </p:sp>
    </p:spTree>
    <p:extLst>
      <p:ext uri="{BB962C8B-B14F-4D97-AF65-F5344CB8AC3E}">
        <p14:creationId xmlns:p14="http://schemas.microsoft.com/office/powerpoint/2010/main" val="526203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Remember the V-cycles and F-cycles in Quiver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4389120" cy="4351338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19" y="1234792"/>
            <a:ext cx="7059571" cy="562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8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Cycles of 3-regular graph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3615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Number of cycles and Ihara’s zeta function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Backtrack-less cycles of graph</a:t>
            </a:r>
          </a:p>
          <a:p>
            <a:r>
              <a:rPr lang="en-US" altLang="ja-JP" dirty="0" smtClean="0"/>
              <a:t>Ihara’s zeta function is a moment-generating function of </a:t>
            </a:r>
            <a:r>
              <a:rPr lang="en-US" altLang="ja-JP" dirty="0" err="1" smtClean="0"/>
              <a:t>bachtrack</a:t>
            </a:r>
            <a:r>
              <a:rPr lang="en-US" altLang="ja-JP" dirty="0" smtClean="0"/>
              <a:t>-less cycles.</a:t>
            </a:r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W is a edge connection matrix a graph.</a:t>
            </a:r>
          </a:p>
          <a:p>
            <a:pPr lvl="1"/>
            <a:r>
              <a:rPr lang="en-US" altLang="ja-JP" dirty="0" smtClean="0"/>
              <a:t>Explanation of W follows. </a:t>
            </a:r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889" y="3353567"/>
            <a:ext cx="5677142" cy="14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85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763" y="191729"/>
            <a:ext cx="8369068" cy="6666271"/>
          </a:xfrm>
        </p:spPr>
      </p:pic>
    </p:spTree>
    <p:extLst>
      <p:ext uri="{BB962C8B-B14F-4D97-AF65-F5344CB8AC3E}">
        <p14:creationId xmlns:p14="http://schemas.microsoft.com/office/powerpoint/2010/main" val="2691464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Edge connection matrix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|V| = k + 2, |E| = 3 k, |F| = 2 k</a:t>
            </a:r>
          </a:p>
          <a:p>
            <a:r>
              <a:rPr lang="en-US" altLang="ja-JP" dirty="0" smtClean="0"/>
              <a:t>Edge connection matrix W : (2 |E| ) x (2 |E| )</a:t>
            </a:r>
          </a:p>
          <a:p>
            <a:r>
              <a:rPr lang="en-US" altLang="ja-JP" dirty="0" smtClean="0"/>
              <a:t>Double edge and make a directed graph with 2 |E| = 6 k edges.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772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38600" cy="1325563"/>
          </a:xfrm>
        </p:spPr>
        <p:txBody>
          <a:bodyPr/>
          <a:lstStyle/>
          <a:p>
            <a:r>
              <a:rPr kumimoji="1" lang="en-US" altLang="ja-JP" dirty="0" smtClean="0"/>
              <a:t>Two ways to go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109" y="669925"/>
            <a:ext cx="7989211" cy="6363701"/>
          </a:xfr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38200" y="1825625"/>
            <a:ext cx="56997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Each directed edge is connected to two edges: Left and right ways.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1832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029" y="149334"/>
            <a:ext cx="8217811" cy="6545789"/>
          </a:xfr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93575" y="2017236"/>
            <a:ext cx="36880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Edge connection matrix is the sum of two permutation matrices.</a:t>
            </a:r>
          </a:p>
          <a:p>
            <a:r>
              <a:rPr lang="en-US" altLang="ja-JP" dirty="0" smtClean="0"/>
              <a:t>Left way connection and right way connection.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3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When we concern all cycles of 3-regular graph,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3413759"/>
            <a:ext cx="10515600" cy="2763203"/>
          </a:xfrm>
        </p:spPr>
        <p:txBody>
          <a:bodyPr/>
          <a:lstStyle/>
          <a:p>
            <a:r>
              <a:rPr kumimoji="1" lang="en-US" altLang="ja-JP" dirty="0" smtClean="0"/>
              <a:t>We have to use W = W(left) + W(right), but… 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769" y="1555247"/>
            <a:ext cx="5677142" cy="14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16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550920" cy="1325563"/>
          </a:xfrm>
        </p:spPr>
        <p:txBody>
          <a:bodyPr/>
          <a:lstStyle/>
          <a:p>
            <a:r>
              <a:rPr kumimoji="1" lang="en-US" altLang="ja-JP" dirty="0" smtClean="0"/>
              <a:t>Locally straight line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89" y="365125"/>
            <a:ext cx="7684411" cy="6120916"/>
          </a:xfr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38200" y="1813561"/>
            <a:ext cx="3669389" cy="4363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Left -&gt; Right -&gt; Lt -&gt; </a:t>
            </a:r>
            <a:r>
              <a:rPr lang="en-US" altLang="ja-JP" dirty="0" err="1" smtClean="0"/>
              <a:t>Rt</a:t>
            </a:r>
            <a:r>
              <a:rPr lang="en-US" altLang="ja-JP" dirty="0" smtClean="0"/>
              <a:t> -&gt; Lt -&gt;</a:t>
            </a:r>
            <a:r>
              <a:rPr lang="en-US" altLang="ja-JP" dirty="0" err="1" smtClean="0"/>
              <a:t>Rt</a:t>
            </a:r>
            <a:endParaRPr lang="en-US" altLang="ja-JP" dirty="0" smtClean="0"/>
          </a:p>
          <a:p>
            <a:r>
              <a:rPr lang="en-US" altLang="ja-JP" dirty="0" smtClean="0"/>
              <a:t>Connection of locally straight line segments.</a:t>
            </a:r>
          </a:p>
          <a:p>
            <a:r>
              <a:rPr lang="en-US" altLang="ja-JP" dirty="0" smtClean="0"/>
              <a:t>Zig-Zag paths are somehow straight on triangular mesh.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536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Cytoskeleton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2050" name="Picture 2" descr="ãcell membrane skeleton molecule meshãã®ç»åæ¤ç´¢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0" y="1559975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199820" y="61769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hlinkClick r:id="rId3"/>
              </a:rPr>
              <a:t>https://www.slideshare.net/E_neutron/biological-membranes-transport-related-questions</a:t>
            </a:r>
            <a:endParaRPr lang="ja-JP" altLang="en-US" dirty="0"/>
          </a:p>
        </p:txBody>
      </p:sp>
      <p:pic>
        <p:nvPicPr>
          <p:cNvPr id="2056" name="Picture 8" descr="https://upload.wikimedia.org/wikipedia/commons/thumb/3/34/Cytoskeleton_%28Elliptocytosis%29.png/1024px-Cytoskeleton_%28Elliptocytosis%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045" y="3067228"/>
            <a:ext cx="5266915" cy="305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7129278" y="6176963"/>
            <a:ext cx="4288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5"/>
              </a:rPr>
              <a:t>https://en.wikipedia.org/wiki/Spectrin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1622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Zig-Zag paths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W(L) W(R) W(L) W(R) … = (W(L) W(R))^n</a:t>
            </a:r>
          </a:p>
          <a:p>
            <a:r>
              <a:rPr kumimoji="1" lang="en-US" altLang="ja-JP" dirty="0" smtClean="0"/>
              <a:t>Matrix expression of zig-zag paths.</a:t>
            </a:r>
          </a:p>
          <a:p>
            <a:endParaRPr lang="en-US" altLang="ja-JP" dirty="0"/>
          </a:p>
          <a:p>
            <a:r>
              <a:rPr kumimoji="1" lang="en-US" altLang="ja-JP" dirty="0" smtClean="0"/>
              <a:t>W(L) W(R) : a product of 2 </a:t>
            </a:r>
            <a:r>
              <a:rPr lang="en-US" altLang="ja-JP" dirty="0" smtClean="0"/>
              <a:t>permutation matrices</a:t>
            </a:r>
          </a:p>
          <a:p>
            <a:pPr lvl="1"/>
            <a:r>
              <a:rPr kumimoji="1" lang="en-US" altLang="ja-JP" dirty="0" smtClean="0"/>
              <a:t>W(L) W(R) is another permutation matrix.</a:t>
            </a:r>
          </a:p>
          <a:p>
            <a:pPr marL="0" indent="0">
              <a:buNone/>
            </a:pP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792441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4663440" cy="4351338"/>
          </a:xfrm>
        </p:spPr>
        <p:txBody>
          <a:bodyPr/>
          <a:lstStyle/>
          <a:p>
            <a:r>
              <a:rPr kumimoji="1" lang="en-US" altLang="ja-JP" dirty="0" smtClean="0"/>
              <a:t>Zig-zag paths (“straight line) may intersect </a:t>
            </a:r>
            <a:r>
              <a:rPr kumimoji="1" lang="en-US" altLang="ja-JP" dirty="0" err="1" smtClean="0"/>
              <a:t>themself</a:t>
            </a:r>
            <a:r>
              <a:rPr kumimoji="1" lang="en-US" altLang="ja-JP" dirty="0" smtClean="0"/>
              <a:t>.</a:t>
            </a:r>
          </a:p>
          <a:p>
            <a:r>
              <a:rPr kumimoji="1" lang="en-US" altLang="ja-JP" dirty="0" smtClean="0"/>
              <a:t>A zig-zag path goes through the area with many vertices whose degree &lt; 6, tends to make a cycle and self-intersection.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045" y="365125"/>
            <a:ext cx="722947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55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(W(L) W(R) )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Defines 1 or more zig-zag cycles.</a:t>
            </a:r>
          </a:p>
          <a:p>
            <a:r>
              <a:rPr lang="en-US" altLang="ja-JP" dirty="0" smtClean="0"/>
              <a:t>Every directed edge among 6k edges appears twice in the zig-zag cycles.</a:t>
            </a:r>
          </a:p>
          <a:p>
            <a:r>
              <a:rPr kumimoji="1" lang="en-US" altLang="ja-JP" dirty="0" smtClean="0"/>
              <a:t>The length of zig-zag cycles and their </a:t>
            </a:r>
            <a:r>
              <a:rPr lang="en-US" altLang="ja-JP" dirty="0" smtClean="0"/>
              <a:t>crossing pattern depend on W(L) and W(R), that represent curvature-related feature of the triangular mesh.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4319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4800" y="259081"/>
            <a:ext cx="3291840" cy="2940368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Permutations of triangular mesh and its related graphs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978" y="7154300"/>
            <a:ext cx="7115942" cy="10065617"/>
          </a:xfr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074" y="0"/>
            <a:ext cx="8609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1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034" y="1690688"/>
            <a:ext cx="8415931" cy="6703599"/>
          </a:xfrm>
        </p:spPr>
      </p:pic>
    </p:spTree>
    <p:extLst>
      <p:ext uri="{BB962C8B-B14F-4D97-AF65-F5344CB8AC3E}">
        <p14:creationId xmlns:p14="http://schemas.microsoft.com/office/powerpoint/2010/main" val="1264178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0567299" cy="8417243"/>
          </a:xfrm>
        </p:spPr>
      </p:pic>
    </p:spTree>
    <p:extLst>
      <p:ext uri="{BB962C8B-B14F-4D97-AF65-F5344CB8AC3E}">
        <p14:creationId xmlns:p14="http://schemas.microsoft.com/office/powerpoint/2010/main" val="2826578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1920" y="593725"/>
            <a:ext cx="4084320" cy="1325563"/>
          </a:xfrm>
        </p:spPr>
        <p:txBody>
          <a:bodyPr/>
          <a:lstStyle/>
          <a:p>
            <a:r>
              <a:rPr kumimoji="1" lang="en-US" altLang="ja-JP" dirty="0" smtClean="0"/>
              <a:t>Relation among 3 permutations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84" y="0"/>
            <a:ext cx="8169716" cy="6507480"/>
          </a:xfrm>
        </p:spPr>
      </p:pic>
    </p:spTree>
    <p:extLst>
      <p:ext uri="{BB962C8B-B14F-4D97-AF65-F5344CB8AC3E}">
        <p14:creationId xmlns:p14="http://schemas.microsoft.com/office/powerpoint/2010/main" val="3406212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0040" y="258445"/>
            <a:ext cx="7147560" cy="1325563"/>
          </a:xfrm>
        </p:spPr>
        <p:txBody>
          <a:bodyPr/>
          <a:lstStyle/>
          <a:p>
            <a:r>
              <a:rPr lang="en-US" altLang="ja-JP" dirty="0" smtClean="0"/>
              <a:t>Quiver has P(F) and P(V)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011" y="1584008"/>
            <a:ext cx="7059571" cy="5623208"/>
          </a:xfrm>
          <a:prstGeom prst="rect">
            <a:avLst/>
          </a:prstGeom>
        </p:spPr>
      </p:pic>
      <p:pic>
        <p:nvPicPr>
          <p:cNvPr id="5" name="コンテンツ プレースホルダ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560" y="2427184"/>
            <a:ext cx="5562600" cy="443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39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Summary: Permutations and Shapes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3D shape ~ triangular mesh</a:t>
            </a:r>
          </a:p>
          <a:p>
            <a:r>
              <a:rPr lang="en-US" altLang="ja-JP" dirty="0" smtClean="0"/>
              <a:t>Triangular mesh and its dual are both polyhedron and planar graphs.</a:t>
            </a:r>
          </a:p>
          <a:p>
            <a:r>
              <a:rPr lang="en-US" altLang="ja-JP" dirty="0" smtClean="0"/>
              <a:t>They have three mutually related permutations for Vs and </a:t>
            </a:r>
            <a:r>
              <a:rPr lang="en-US" altLang="ja-JP" dirty="0" err="1" smtClean="0"/>
              <a:t>Es</a:t>
            </a:r>
            <a:r>
              <a:rPr lang="en-US" altLang="ja-JP" dirty="0" smtClean="0"/>
              <a:t> and Fs.</a:t>
            </a:r>
          </a:p>
          <a:p>
            <a:r>
              <a:rPr lang="en-US" altLang="ja-JP" dirty="0" smtClean="0"/>
              <a:t>Quiver of triangular mesh has 2 of 3 permutations.</a:t>
            </a:r>
          </a:p>
          <a:p>
            <a:r>
              <a:rPr lang="en-US" altLang="ja-JP" dirty="0" smtClean="0"/>
              <a:t>Mutations of quiver provides the way to generate variation of triangular mesh with algebraic structure.</a:t>
            </a:r>
          </a:p>
          <a:p>
            <a:r>
              <a:rPr lang="en-US" altLang="ja-JP" dirty="0" smtClean="0"/>
              <a:t>The feature of curvature of triangular mesh is expressed as permutation.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635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8360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Triangular mesh</a:t>
            </a:r>
            <a:endParaRPr kumimoji="1" lang="ja-JP" altLang="en-US" dirty="0"/>
          </a:p>
        </p:txBody>
      </p:sp>
      <p:pic>
        <p:nvPicPr>
          <p:cNvPr id="3074" name="Picture 2" descr="https://upload.wikimedia.org/wikipedia/commons/f/fb/Dolphin_triangle_me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850" y="365125"/>
            <a:ext cx="3889472" cy="239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ãã¡ã¤ã«:Mesh overview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42" y="2567843"/>
            <a:ext cx="10254928" cy="385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2049670" y="1580931"/>
            <a:ext cx="4646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The study of </a:t>
            </a:r>
            <a:r>
              <a:rPr lang="en-US" altLang="ja-JP" dirty="0">
                <a:hlinkClick r:id="rId4" tooltip="Polygon (computer graphics)"/>
              </a:rPr>
              <a:t>polygon</a:t>
            </a:r>
            <a:r>
              <a:rPr lang="en-US" altLang="ja-JP" dirty="0"/>
              <a:t> meshes is a large sub-field of </a:t>
            </a:r>
            <a:r>
              <a:rPr lang="en-US" altLang="ja-JP" dirty="0">
                <a:hlinkClick r:id="rId5" tooltip="Computer graphics"/>
              </a:rPr>
              <a:t>computer </a:t>
            </a:r>
            <a:r>
              <a:rPr lang="en-US" altLang="ja-JP" dirty="0" err="1" smtClean="0">
                <a:hlinkClick r:id="rId5" tooltip="Computer graphics"/>
              </a:rPr>
              <a:t>raphics</a:t>
            </a:r>
            <a:r>
              <a:rPr lang="en-US" altLang="ja-JP" dirty="0" smtClean="0"/>
              <a:t>(specifically </a:t>
            </a:r>
            <a:r>
              <a:rPr lang="en-US" altLang="ja-JP" dirty="0"/>
              <a:t>3D computer graphics</a:t>
            </a:r>
            <a:r>
              <a:rPr lang="en-US" altLang="ja-JP" dirty="0" smtClean="0"/>
              <a:t>).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7237474" y="6427685"/>
            <a:ext cx="494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6"/>
              </a:rPr>
              <a:t>https://en.wikipedia.org/wiki/Polygon_mesh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1041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624" y="255904"/>
            <a:ext cx="7748751" cy="10960735"/>
          </a:xfrm>
        </p:spPr>
      </p:pic>
    </p:spTree>
    <p:extLst>
      <p:ext uri="{BB962C8B-B14F-4D97-AF65-F5344CB8AC3E}">
        <p14:creationId xmlns:p14="http://schemas.microsoft.com/office/powerpoint/2010/main" val="3568082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959" y="493162"/>
            <a:ext cx="7281769" cy="10300181"/>
          </a:xfrm>
        </p:spPr>
      </p:pic>
    </p:spTree>
    <p:extLst>
      <p:ext uri="{BB962C8B-B14F-4D97-AF65-F5344CB8AC3E}">
        <p14:creationId xmlns:p14="http://schemas.microsoft.com/office/powerpoint/2010/main" val="1001997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91" y="-202987"/>
            <a:ext cx="6470609" cy="9152782"/>
          </a:xfrm>
        </p:spPr>
      </p:pic>
    </p:spTree>
    <p:extLst>
      <p:ext uri="{BB962C8B-B14F-4D97-AF65-F5344CB8AC3E}">
        <p14:creationId xmlns:p14="http://schemas.microsoft.com/office/powerpoint/2010/main" val="2542936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72" y="-3152665"/>
            <a:ext cx="6470609" cy="9152782"/>
          </a:xfrm>
        </p:spPr>
      </p:pic>
    </p:spTree>
    <p:extLst>
      <p:ext uri="{BB962C8B-B14F-4D97-AF65-F5344CB8AC3E}">
        <p14:creationId xmlns:p14="http://schemas.microsoft.com/office/powerpoint/2010/main" val="1812943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914400"/>
            <a:ext cx="72009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285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838200"/>
            <a:ext cx="74771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68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037" y="890587"/>
            <a:ext cx="701992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325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2248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Shape(</a:t>
            </a:r>
            <a:r>
              <a:rPr kumimoji="1" lang="ja-JP" altLang="en-US" dirty="0" smtClean="0"/>
              <a:t>凹凸</a:t>
            </a:r>
            <a:r>
              <a:rPr kumimoji="1" lang="en-US" altLang="ja-JP" dirty="0" smtClean="0"/>
              <a:t>), Curved surface(</a:t>
            </a:r>
            <a:r>
              <a:rPr kumimoji="1" lang="ja-JP" altLang="en-US" dirty="0" smtClean="0"/>
              <a:t>凹凸ナシ、</a:t>
            </a:r>
            <a:r>
              <a:rPr lang="ja-JP" altLang="en-US" dirty="0" smtClean="0"/>
              <a:t>伸び縮みのみ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0056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Triangular mesh and its dual</a:t>
            </a:r>
          </a:p>
          <a:p>
            <a:r>
              <a:rPr lang="en-US" altLang="ja-JP" dirty="0" smtClean="0"/>
              <a:t>Curvature and its discrete expression</a:t>
            </a:r>
          </a:p>
          <a:p>
            <a:r>
              <a:rPr kumimoji="1" lang="en-US" altLang="ja-JP" dirty="0" smtClean="0"/>
              <a:t>Stochastic representations of shapes</a:t>
            </a:r>
          </a:p>
          <a:p>
            <a:r>
              <a:rPr lang="en-US" altLang="ja-JP" dirty="0" smtClean="0"/>
              <a:t>Quiver and cluster algebra</a:t>
            </a:r>
          </a:p>
          <a:p>
            <a:r>
              <a:rPr kumimoji="1" lang="en-US" altLang="ja-JP" dirty="0" smtClean="0"/>
              <a:t>Stochastic change of triangular mesh as mutation of quiver</a:t>
            </a:r>
          </a:p>
          <a:p>
            <a:endParaRPr lang="en-US" altLang="ja-JP" dirty="0"/>
          </a:p>
          <a:p>
            <a:r>
              <a:rPr kumimoji="1" lang="en-US" altLang="ja-JP" dirty="0" smtClean="0"/>
              <a:t>3-regular graph and edge connection matrix</a:t>
            </a:r>
          </a:p>
          <a:p>
            <a:r>
              <a:rPr lang="en-US" altLang="ja-JP" dirty="0" smtClean="0"/>
              <a:t>“Straight line” of 3-regular graph</a:t>
            </a:r>
          </a:p>
          <a:p>
            <a:r>
              <a:rPr kumimoji="1" lang="en-US" altLang="ja-JP" dirty="0" smtClean="0"/>
              <a:t>Straight lines are a permutation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0050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Today‘s Contents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0. Triangular mesh and its dual</a:t>
            </a:r>
          </a:p>
          <a:p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Quiver mutations</a:t>
            </a:r>
          </a:p>
          <a:p>
            <a:pPr lvl="1"/>
            <a:r>
              <a:rPr lang="en-US" altLang="ja-JP" dirty="0" smtClean="0"/>
              <a:t>Variation in shapes and its s</a:t>
            </a:r>
            <a:r>
              <a:rPr kumimoji="1" lang="en-US" altLang="ja-JP" dirty="0" smtClean="0"/>
              <a:t>tochastic representation</a:t>
            </a:r>
          </a:p>
          <a:p>
            <a:pPr lvl="1"/>
            <a:r>
              <a:rPr lang="en-US" altLang="ja-JP" dirty="0" smtClean="0"/>
              <a:t>Quiver-based mutations to generate variation in triangular mesh</a:t>
            </a:r>
          </a:p>
          <a:p>
            <a:pPr lvl="1"/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Cycles of 3-regular graph</a:t>
            </a:r>
          </a:p>
          <a:p>
            <a:pPr lvl="1"/>
            <a:r>
              <a:rPr kumimoji="1" lang="en-US" altLang="ja-JP" dirty="0" smtClean="0"/>
              <a:t>Edge connection matrix for Ihara’s zeta function</a:t>
            </a:r>
          </a:p>
          <a:p>
            <a:pPr lvl="1"/>
            <a:r>
              <a:rPr lang="en-US" altLang="ja-JP" dirty="0" smtClean="0"/>
              <a:t>“Straight lines” of 3-regular graph and their</a:t>
            </a:r>
            <a:r>
              <a:rPr kumimoji="1" lang="en-US" altLang="ja-JP" dirty="0" smtClean="0"/>
              <a:t> expression with permutation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38650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Random planar curves and Schramm-</a:t>
            </a:r>
            <a:r>
              <a:rPr lang="en-US" altLang="ja-JP" dirty="0" err="1" smtClean="0"/>
              <a:t>Loewner</a:t>
            </a:r>
            <a:r>
              <a:rPr lang="en-US" altLang="ja-JP" dirty="0" smtClean="0"/>
              <a:t> evolutions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www.youtube.com/watch?v=NkdlqW1hmlY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en-US" altLang="ja-JP" dirty="0" smtClean="0"/>
              <a:t>Driven by one-dimensional random walk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7537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Planar graph and Euler’s formula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|V| - |E| + |F| = 2</a:t>
            </a:r>
            <a:endParaRPr kumimoji="1" lang="ja-JP" altLang="en-US" dirty="0"/>
          </a:p>
        </p:txBody>
      </p:sp>
      <p:pic>
        <p:nvPicPr>
          <p:cNvPr id="6" name="Picture 4" descr="ãã¡ã¤ã«:Mesh overview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" y="4233857"/>
            <a:ext cx="6249570" cy="235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ãplanar graphãã®ç»åæ¤ç´¢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114547"/>
            <a:ext cx="58674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6049060" y="60657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>
                <a:hlinkClick r:id="rId4"/>
              </a:rPr>
              <a:t>https://www.boost.org/doc/libs/1_49_0/libs/graph/doc/planar_graphs.html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1683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Dual Graph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Triangular mesh</a:t>
            </a:r>
          </a:p>
          <a:p>
            <a:r>
              <a:rPr lang="en-US" altLang="ja-JP" dirty="0" smtClean="0"/>
              <a:t>Polygon</a:t>
            </a:r>
            <a:endParaRPr kumimoji="1" lang="ja-JP" altLang="en-US" dirty="0"/>
          </a:p>
        </p:txBody>
      </p:sp>
      <p:pic>
        <p:nvPicPr>
          <p:cNvPr id="4" name="Picture 2" descr="https://upload.wikimedia.org/wikipedia/commons/thumb/1/15/Dual_graphs.svg/100px-Dual_graph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213" y="2020877"/>
            <a:ext cx="2846633" cy="415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7204941" y="6216794"/>
            <a:ext cx="4812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https://en.wikipedia.org/wiki/Planar_graph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6994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44613" cy="1325563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Dual graph of triangular mesh is 3-regular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55899" y="747187"/>
            <a:ext cx="7344697" cy="5850321"/>
          </a:xfrm>
        </p:spPr>
      </p:pic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838200" y="1825625"/>
            <a:ext cx="48989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Triangular mesh</a:t>
            </a:r>
          </a:p>
          <a:p>
            <a:pPr lvl="1"/>
            <a:r>
              <a:rPr lang="en-US" altLang="ja-JP" dirty="0" smtClean="0"/>
              <a:t>All faces are triangles</a:t>
            </a:r>
          </a:p>
          <a:p>
            <a:r>
              <a:rPr lang="en-US" altLang="ja-JP" dirty="0" smtClean="0"/>
              <a:t>Dual</a:t>
            </a:r>
          </a:p>
          <a:p>
            <a:pPr lvl="1"/>
            <a:r>
              <a:rPr lang="en-US" altLang="ja-JP" dirty="0" smtClean="0"/>
              <a:t>Degree of all vertices are 3.</a:t>
            </a:r>
          </a:p>
          <a:p>
            <a:pPr lvl="1"/>
            <a:r>
              <a:rPr lang="en-US" altLang="ja-JP" dirty="0" smtClean="0"/>
              <a:t>3-regular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414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1062</Words>
  <Application>Microsoft Office PowerPoint</Application>
  <PresentationFormat>ワイド画面</PresentationFormat>
  <Paragraphs>162</Paragraphs>
  <Slides>60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65" baseType="lpstr">
      <vt:lpstr>Roboto</vt:lpstr>
      <vt:lpstr>游ゴシック</vt:lpstr>
      <vt:lpstr>游ゴシック Light</vt:lpstr>
      <vt:lpstr>Arial</vt:lpstr>
      <vt:lpstr>Office テーマ</vt:lpstr>
      <vt:lpstr>Mutations of triangular mesh for 3d shape analysis</vt:lpstr>
      <vt:lpstr>Cell</vt:lpstr>
      <vt:lpstr>3D movie</vt:lpstr>
      <vt:lpstr>Cytoskeleton</vt:lpstr>
      <vt:lpstr>Triangular mesh</vt:lpstr>
      <vt:lpstr>Today‘s Contents</vt:lpstr>
      <vt:lpstr>Planar graph and Euler’s formula </vt:lpstr>
      <vt:lpstr>Dual Graph</vt:lpstr>
      <vt:lpstr>Dual graph of triangular mesh is 3-regular</vt:lpstr>
      <vt:lpstr>PowerPoint プレゼンテーション</vt:lpstr>
      <vt:lpstr>Curvature and Polygon</vt:lpstr>
      <vt:lpstr>Curved surface &amp; Croche Knitting Digital/discrete representation of curved surface</vt:lpstr>
      <vt:lpstr>Stochastic representation of S2-isomorphic shapes</vt:lpstr>
      <vt:lpstr>Brownian map  ~ Closed surface version of random walk</vt:lpstr>
      <vt:lpstr>Cori–Vauquelin– Schaeffer bijection</vt:lpstr>
      <vt:lpstr>Brownian excursion 遠足  = A tree Going out and Coming back</vt:lpstr>
      <vt:lpstr>Brownian motion on tree segments assigns continuous random values on vertices</vt:lpstr>
      <vt:lpstr>PowerPoint プレゼンテーション</vt:lpstr>
      <vt:lpstr>Different way to generate random triangular mesh stochastically??</vt:lpstr>
      <vt:lpstr>Quiver</vt:lpstr>
      <vt:lpstr>Cluster algebra</vt:lpstr>
      <vt:lpstr>Application of mutation of quiver to triangular mesh ??</vt:lpstr>
      <vt:lpstr>Quiver</vt:lpstr>
      <vt:lpstr>Quiver</vt:lpstr>
      <vt:lpstr>Mutations of Quivers</vt:lpstr>
      <vt:lpstr>Quiver representation of triangular mesh</vt:lpstr>
      <vt:lpstr>Quiver representation of triangular mesh</vt:lpstr>
      <vt:lpstr>Mutation of quiver of triangular mesh</vt:lpstr>
      <vt:lpstr>PowerPoint プレゼンテーション</vt:lpstr>
      <vt:lpstr>Enumeration of triangular meshes ??</vt:lpstr>
      <vt:lpstr>Remember the V-cycles and F-cycles in Quiver</vt:lpstr>
      <vt:lpstr>Cycles of 3-regular graph</vt:lpstr>
      <vt:lpstr>Number of cycles and Ihara’s zeta function</vt:lpstr>
      <vt:lpstr>PowerPoint プレゼンテーション</vt:lpstr>
      <vt:lpstr>Edge connection matrix</vt:lpstr>
      <vt:lpstr>Two ways to go</vt:lpstr>
      <vt:lpstr>PowerPoint プレゼンテーション</vt:lpstr>
      <vt:lpstr>When we concern all cycles of 3-regular graph,</vt:lpstr>
      <vt:lpstr>Locally straight line</vt:lpstr>
      <vt:lpstr>Zig-Zag paths</vt:lpstr>
      <vt:lpstr>PowerPoint プレゼンテーション</vt:lpstr>
      <vt:lpstr>(W(L) W(R) ) </vt:lpstr>
      <vt:lpstr>Permutations of triangular mesh and its related graphs</vt:lpstr>
      <vt:lpstr>PowerPoint プレゼンテーション</vt:lpstr>
      <vt:lpstr>PowerPoint プレゼンテーション</vt:lpstr>
      <vt:lpstr>Relation among 3 permutations</vt:lpstr>
      <vt:lpstr>Quiver has P(F) and P(V)</vt:lpstr>
      <vt:lpstr>Summary: Permutations and Shapes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Shape(凹凸), Curved surface(凹凸ナシ、伸び縮みのみ)</vt:lpstr>
      <vt:lpstr>Contents</vt:lpstr>
      <vt:lpstr>Random planar curves and Schramm-Loewner evolutions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Mutations of triangular mesh for 3d shape analysis</dc:title>
  <dc:creator>ryamada</dc:creator>
  <cp:lastModifiedBy>ryamada</cp:lastModifiedBy>
  <cp:revision>52</cp:revision>
  <cp:lastPrinted>2019-09-17T00:47:34Z</cp:lastPrinted>
  <dcterms:created xsi:type="dcterms:W3CDTF">2019-09-14T17:51:24Z</dcterms:created>
  <dcterms:modified xsi:type="dcterms:W3CDTF">2019-10-11T02:40:47Z</dcterms:modified>
</cp:coreProperties>
</file>